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66" r:id="rId5"/>
    <p:sldId id="267" r:id="rId6"/>
    <p:sldId id="259" r:id="rId7"/>
    <p:sldId id="260" r:id="rId8"/>
    <p:sldId id="269" r:id="rId9"/>
    <p:sldId id="268" r:id="rId10"/>
    <p:sldId id="261" r:id="rId11"/>
    <p:sldId id="270" r:id="rId12"/>
    <p:sldId id="277" r:id="rId13"/>
    <p:sldId id="271" r:id="rId14"/>
    <p:sldId id="262" r:id="rId15"/>
    <p:sldId id="272" r:id="rId16"/>
    <p:sldId id="273" r:id="rId17"/>
    <p:sldId id="263" r:id="rId18"/>
    <p:sldId id="274" r:id="rId19"/>
    <p:sldId id="264" r:id="rId20"/>
    <p:sldId id="275" r:id="rId21"/>
    <p:sldId id="265" r:id="rId22"/>
    <p:sldId id="276" r:id="rId23"/>
  </p:sldIdLst>
  <p:sldSz cx="12192000" cy="6858000"/>
  <p:notesSz cx="6858000" cy="9144000"/>
  <p:defaultText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5" autoAdjust="0"/>
    <p:restoredTop sz="94660"/>
  </p:normalViewPr>
  <p:slideViewPr>
    <p:cSldViewPr snapToGrid="0">
      <p:cViewPr varScale="1">
        <p:scale>
          <a:sx n="87" d="100"/>
          <a:sy n="87" d="100"/>
        </p:scale>
        <p:origin x="528"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0CEB181C-6FD0-4007-8EB7-3DA1876CE3F3}" type="datetimeFigureOut">
              <a:rPr lang="en-US" smtClean="0"/>
              <a:t>10/17/2023</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5A2EAC15-12B8-4429-A131-7F266FAF0EE7}" type="slidenum">
              <a:rPr lang="en-US" smtClean="0"/>
              <a:t>‹#›</a:t>
            </a:fld>
            <a:endParaRPr lang="en-US"/>
          </a:p>
        </p:txBody>
      </p:sp>
    </p:spTree>
    <p:extLst>
      <p:ext uri="{BB962C8B-B14F-4D97-AF65-F5344CB8AC3E}">
        <p14:creationId xmlns:p14="http://schemas.microsoft.com/office/powerpoint/2010/main" val="31891256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0CEB181C-6FD0-4007-8EB7-3DA1876CE3F3}" type="datetimeFigureOut">
              <a:rPr lang="en-US" smtClean="0"/>
              <a:t>10/17/2023</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5A2EAC15-12B8-4429-A131-7F266FAF0EE7}" type="slidenum">
              <a:rPr lang="en-US" smtClean="0"/>
              <a:t>‹#›</a:t>
            </a:fld>
            <a:endParaRPr lang="en-US"/>
          </a:p>
        </p:txBody>
      </p:sp>
    </p:spTree>
    <p:extLst>
      <p:ext uri="{BB962C8B-B14F-4D97-AF65-F5344CB8AC3E}">
        <p14:creationId xmlns:p14="http://schemas.microsoft.com/office/powerpoint/2010/main" val="34633855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0CEB181C-6FD0-4007-8EB7-3DA1876CE3F3}" type="datetimeFigureOut">
              <a:rPr lang="en-US" smtClean="0"/>
              <a:t>10/17/2023</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5A2EAC15-12B8-4429-A131-7F266FAF0EE7}" type="slidenum">
              <a:rPr lang="en-US" smtClean="0"/>
              <a:t>‹#›</a:t>
            </a:fld>
            <a:endParaRPr lang="en-US"/>
          </a:p>
        </p:txBody>
      </p:sp>
    </p:spTree>
    <p:extLst>
      <p:ext uri="{BB962C8B-B14F-4D97-AF65-F5344CB8AC3E}">
        <p14:creationId xmlns:p14="http://schemas.microsoft.com/office/powerpoint/2010/main" val="39528157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0CEB181C-6FD0-4007-8EB7-3DA1876CE3F3}" type="datetimeFigureOut">
              <a:rPr lang="en-US" smtClean="0"/>
              <a:t>10/17/2023</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5A2EAC15-12B8-4429-A131-7F266FAF0EE7}" type="slidenum">
              <a:rPr lang="en-US" smtClean="0"/>
              <a:t>‹#›</a:t>
            </a:fld>
            <a:endParaRPr lang="en-US"/>
          </a:p>
        </p:txBody>
      </p:sp>
    </p:spTree>
    <p:extLst>
      <p:ext uri="{BB962C8B-B14F-4D97-AF65-F5344CB8AC3E}">
        <p14:creationId xmlns:p14="http://schemas.microsoft.com/office/powerpoint/2010/main" val="34724897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تحرير أنماط النص الرئيسي</a:t>
            </a:r>
          </a:p>
        </p:txBody>
      </p:sp>
      <p:sp>
        <p:nvSpPr>
          <p:cNvPr id="4" name="عنصر نائب للتاريخ 3"/>
          <p:cNvSpPr>
            <a:spLocks noGrp="1"/>
          </p:cNvSpPr>
          <p:nvPr>
            <p:ph type="dt" sz="half" idx="10"/>
          </p:nvPr>
        </p:nvSpPr>
        <p:spPr/>
        <p:txBody>
          <a:bodyPr/>
          <a:lstStyle/>
          <a:p>
            <a:fld id="{0CEB181C-6FD0-4007-8EB7-3DA1876CE3F3}" type="datetimeFigureOut">
              <a:rPr lang="en-US" smtClean="0"/>
              <a:t>10/17/2023</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5A2EAC15-12B8-4429-A131-7F266FAF0EE7}" type="slidenum">
              <a:rPr lang="en-US" smtClean="0"/>
              <a:t>‹#›</a:t>
            </a:fld>
            <a:endParaRPr lang="en-US"/>
          </a:p>
        </p:txBody>
      </p:sp>
    </p:spTree>
    <p:extLst>
      <p:ext uri="{BB962C8B-B14F-4D97-AF65-F5344CB8AC3E}">
        <p14:creationId xmlns:p14="http://schemas.microsoft.com/office/powerpoint/2010/main" val="32652842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0CEB181C-6FD0-4007-8EB7-3DA1876CE3F3}" type="datetimeFigureOut">
              <a:rPr lang="en-US" smtClean="0"/>
              <a:t>10/17/2023</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5A2EAC15-12B8-4429-A131-7F266FAF0EE7}" type="slidenum">
              <a:rPr lang="en-US" smtClean="0"/>
              <a:t>‹#›</a:t>
            </a:fld>
            <a:endParaRPr lang="en-US"/>
          </a:p>
        </p:txBody>
      </p:sp>
    </p:spTree>
    <p:extLst>
      <p:ext uri="{BB962C8B-B14F-4D97-AF65-F5344CB8AC3E}">
        <p14:creationId xmlns:p14="http://schemas.microsoft.com/office/powerpoint/2010/main" val="6272528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0CEB181C-6FD0-4007-8EB7-3DA1876CE3F3}" type="datetimeFigureOut">
              <a:rPr lang="en-US" smtClean="0"/>
              <a:t>10/17/2023</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5A2EAC15-12B8-4429-A131-7F266FAF0EE7}" type="slidenum">
              <a:rPr lang="en-US" smtClean="0"/>
              <a:t>‹#›</a:t>
            </a:fld>
            <a:endParaRPr lang="en-US"/>
          </a:p>
        </p:txBody>
      </p:sp>
    </p:spTree>
    <p:extLst>
      <p:ext uri="{BB962C8B-B14F-4D97-AF65-F5344CB8AC3E}">
        <p14:creationId xmlns:p14="http://schemas.microsoft.com/office/powerpoint/2010/main" val="2822543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0CEB181C-6FD0-4007-8EB7-3DA1876CE3F3}" type="datetimeFigureOut">
              <a:rPr lang="en-US" smtClean="0"/>
              <a:t>10/17/2023</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5A2EAC15-12B8-4429-A131-7F266FAF0EE7}" type="slidenum">
              <a:rPr lang="en-US" smtClean="0"/>
              <a:t>‹#›</a:t>
            </a:fld>
            <a:endParaRPr lang="en-US"/>
          </a:p>
        </p:txBody>
      </p:sp>
    </p:spTree>
    <p:extLst>
      <p:ext uri="{BB962C8B-B14F-4D97-AF65-F5344CB8AC3E}">
        <p14:creationId xmlns:p14="http://schemas.microsoft.com/office/powerpoint/2010/main" val="471112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0CEB181C-6FD0-4007-8EB7-3DA1876CE3F3}" type="datetimeFigureOut">
              <a:rPr lang="en-US" smtClean="0"/>
              <a:t>10/17/2023</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5A2EAC15-12B8-4429-A131-7F266FAF0EE7}" type="slidenum">
              <a:rPr lang="en-US" smtClean="0"/>
              <a:t>‹#›</a:t>
            </a:fld>
            <a:endParaRPr lang="en-US"/>
          </a:p>
        </p:txBody>
      </p:sp>
    </p:spTree>
    <p:extLst>
      <p:ext uri="{BB962C8B-B14F-4D97-AF65-F5344CB8AC3E}">
        <p14:creationId xmlns:p14="http://schemas.microsoft.com/office/powerpoint/2010/main" val="1917063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عنصر نائب للتاريخ 4"/>
          <p:cNvSpPr>
            <a:spLocks noGrp="1"/>
          </p:cNvSpPr>
          <p:nvPr>
            <p:ph type="dt" sz="half" idx="10"/>
          </p:nvPr>
        </p:nvSpPr>
        <p:spPr/>
        <p:txBody>
          <a:bodyPr/>
          <a:lstStyle/>
          <a:p>
            <a:fld id="{0CEB181C-6FD0-4007-8EB7-3DA1876CE3F3}" type="datetimeFigureOut">
              <a:rPr lang="en-US" smtClean="0"/>
              <a:t>10/17/2023</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5A2EAC15-12B8-4429-A131-7F266FAF0EE7}" type="slidenum">
              <a:rPr lang="en-US" smtClean="0"/>
              <a:t>‹#›</a:t>
            </a:fld>
            <a:endParaRPr lang="en-US"/>
          </a:p>
        </p:txBody>
      </p:sp>
    </p:spTree>
    <p:extLst>
      <p:ext uri="{BB962C8B-B14F-4D97-AF65-F5344CB8AC3E}">
        <p14:creationId xmlns:p14="http://schemas.microsoft.com/office/powerpoint/2010/main" val="1232415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عنصر نائب للتاريخ 4"/>
          <p:cNvSpPr>
            <a:spLocks noGrp="1"/>
          </p:cNvSpPr>
          <p:nvPr>
            <p:ph type="dt" sz="half" idx="10"/>
          </p:nvPr>
        </p:nvSpPr>
        <p:spPr/>
        <p:txBody>
          <a:bodyPr/>
          <a:lstStyle/>
          <a:p>
            <a:fld id="{0CEB181C-6FD0-4007-8EB7-3DA1876CE3F3}" type="datetimeFigureOut">
              <a:rPr lang="en-US" smtClean="0"/>
              <a:t>10/17/2023</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5A2EAC15-12B8-4429-A131-7F266FAF0EE7}" type="slidenum">
              <a:rPr lang="en-US" smtClean="0"/>
              <a:t>‹#›</a:t>
            </a:fld>
            <a:endParaRPr lang="en-US"/>
          </a:p>
        </p:txBody>
      </p:sp>
    </p:spTree>
    <p:extLst>
      <p:ext uri="{BB962C8B-B14F-4D97-AF65-F5344CB8AC3E}">
        <p14:creationId xmlns:p14="http://schemas.microsoft.com/office/powerpoint/2010/main" val="33491925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CEB181C-6FD0-4007-8EB7-3DA1876CE3F3}" type="datetimeFigureOut">
              <a:rPr lang="en-US" smtClean="0"/>
              <a:t>10/17/2023</a:t>
            </a:fld>
            <a:endParaRPr lang="en-US"/>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A2EAC15-12B8-4429-A131-7F266FAF0EE7}" type="slidenum">
              <a:rPr lang="en-US" smtClean="0"/>
              <a:t>‹#›</a:t>
            </a:fld>
            <a:endParaRPr lang="en-US"/>
          </a:p>
        </p:txBody>
      </p:sp>
    </p:spTree>
    <p:extLst>
      <p:ext uri="{BB962C8B-B14F-4D97-AF65-F5344CB8AC3E}">
        <p14:creationId xmlns:p14="http://schemas.microsoft.com/office/powerpoint/2010/main" val="34615551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en-US" sz="7200" b="1" dirty="0" err="1">
                <a:solidFill>
                  <a:srgbClr val="FF0000"/>
                </a:solidFill>
                <a:effectLst>
                  <a:outerShdw blurRad="38100" dist="38100" dir="2700000" algn="tl">
                    <a:srgbClr val="000000">
                      <a:alpha val="43137"/>
                    </a:srgbClr>
                  </a:outerShdw>
                </a:effectLst>
              </a:rPr>
              <a:t>Vagus</a:t>
            </a:r>
            <a:r>
              <a:rPr lang="en-US" sz="7200" b="1" dirty="0">
                <a:solidFill>
                  <a:srgbClr val="FF0000"/>
                </a:solidFill>
                <a:effectLst>
                  <a:outerShdw blurRad="38100" dist="38100" dir="2700000" algn="tl">
                    <a:srgbClr val="000000">
                      <a:alpha val="43137"/>
                    </a:srgbClr>
                  </a:outerShdw>
                </a:effectLst>
              </a:rPr>
              <a:t> indigestion</a:t>
            </a:r>
            <a:r>
              <a:rPr lang="en-US" dirty="0"/>
              <a:t/>
            </a:r>
            <a:br>
              <a:rPr lang="en-US" dirty="0"/>
            </a:br>
            <a:endParaRPr lang="en-US" dirty="0"/>
          </a:p>
        </p:txBody>
      </p:sp>
      <p:sp>
        <p:nvSpPr>
          <p:cNvPr id="3" name="عنوان فرعي 2"/>
          <p:cNvSpPr>
            <a:spLocks noGrp="1"/>
          </p:cNvSpPr>
          <p:nvPr>
            <p:ph type="subTitle" idx="1"/>
          </p:nvPr>
        </p:nvSpPr>
        <p:spPr/>
        <p:txBody>
          <a:bodyPr/>
          <a:lstStyle/>
          <a:p>
            <a:r>
              <a:rPr lang="en-US" dirty="0" smtClean="0"/>
              <a:t>Dr. </a:t>
            </a:r>
            <a:r>
              <a:rPr lang="en-US" dirty="0" err="1" smtClean="0"/>
              <a:t>Hassanin</a:t>
            </a:r>
            <a:r>
              <a:rPr lang="en-US" dirty="0" smtClean="0"/>
              <a:t> 2023</a:t>
            </a:r>
            <a:endParaRPr lang="en-US" dirty="0"/>
          </a:p>
        </p:txBody>
      </p:sp>
    </p:spTree>
    <p:extLst>
      <p:ext uri="{BB962C8B-B14F-4D97-AF65-F5344CB8AC3E}">
        <p14:creationId xmlns:p14="http://schemas.microsoft.com/office/powerpoint/2010/main" val="13415624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1546" y="87922"/>
            <a:ext cx="12063046" cy="6770077"/>
          </a:xfrm>
        </p:spPr>
        <p:txBody>
          <a:bodyPr>
            <a:normAutofit fontScale="92500" lnSpcReduction="20000"/>
          </a:bodyPr>
          <a:lstStyle/>
          <a:p>
            <a:pPr algn="l" rtl="0">
              <a:lnSpc>
                <a:spcPct val="200000"/>
              </a:lnSpc>
            </a:pPr>
            <a:r>
              <a:rPr lang="en-US" sz="3200" b="1" dirty="0">
                <a:solidFill>
                  <a:srgbClr val="FF0000"/>
                </a:solidFill>
              </a:rPr>
              <a:t>Clinical </a:t>
            </a:r>
            <a:r>
              <a:rPr lang="en-US" sz="3200" b="1" dirty="0" smtClean="0">
                <a:solidFill>
                  <a:srgbClr val="FF0000"/>
                </a:solidFill>
              </a:rPr>
              <a:t>findings:</a:t>
            </a:r>
            <a:endParaRPr lang="en-US" sz="3200" dirty="0">
              <a:solidFill>
                <a:srgbClr val="FF0000"/>
              </a:solidFill>
            </a:endParaRPr>
          </a:p>
          <a:p>
            <a:pPr marL="0" indent="0" algn="l" rtl="0">
              <a:lnSpc>
                <a:spcPct val="200000"/>
              </a:lnSpc>
              <a:buNone/>
            </a:pPr>
            <a:r>
              <a:rPr lang="en-US" sz="3500" dirty="0"/>
              <a:t>There characteristic syndromes were present</a:t>
            </a:r>
          </a:p>
          <a:p>
            <a:pPr marL="0" indent="0" algn="l" rtl="0">
              <a:lnSpc>
                <a:spcPct val="200000"/>
              </a:lnSpc>
              <a:buNone/>
            </a:pPr>
            <a:r>
              <a:rPr lang="en-US" sz="3500" dirty="0"/>
              <a:t>1- Ruminal distension with </a:t>
            </a:r>
            <a:r>
              <a:rPr lang="en-US" sz="3500" dirty="0" err="1"/>
              <a:t>hypermotility</a:t>
            </a:r>
            <a:r>
              <a:rPr lang="en-US" sz="3500" dirty="0"/>
              <a:t> Which characterized by:</a:t>
            </a:r>
          </a:p>
          <a:p>
            <a:pPr marL="0" indent="0" algn="l" rtl="0">
              <a:lnSpc>
                <a:spcPct val="200000"/>
              </a:lnSpc>
              <a:buNone/>
            </a:pPr>
            <a:r>
              <a:rPr lang="en-US" sz="3500" dirty="0"/>
              <a:t>A-Moderate to severe bloat is common</a:t>
            </a:r>
          </a:p>
          <a:p>
            <a:pPr marL="0" indent="0" algn="l" rtl="0">
              <a:lnSpc>
                <a:spcPct val="200000"/>
              </a:lnSpc>
              <a:buNone/>
            </a:pPr>
            <a:r>
              <a:rPr lang="en-US" sz="3500" dirty="0"/>
              <a:t>B-loss of body weight</a:t>
            </a:r>
          </a:p>
          <a:p>
            <a:pPr marL="0" indent="0" algn="l" rtl="0">
              <a:lnSpc>
                <a:spcPct val="200000"/>
              </a:lnSpc>
              <a:buNone/>
            </a:pPr>
            <a:r>
              <a:rPr lang="en-US" sz="3500" dirty="0"/>
              <a:t>C-The abdomen is prominently distended and the rumen movements represented by the abdominal waves with 4-6 contractions / </a:t>
            </a:r>
            <a:r>
              <a:rPr lang="en-US" sz="3500" dirty="0" smtClean="0"/>
              <a:t>mint</a:t>
            </a:r>
            <a:endParaRPr lang="en-US" sz="3500" dirty="0"/>
          </a:p>
        </p:txBody>
      </p:sp>
    </p:spTree>
    <p:extLst>
      <p:ext uri="{BB962C8B-B14F-4D97-AF65-F5344CB8AC3E}">
        <p14:creationId xmlns:p14="http://schemas.microsoft.com/office/powerpoint/2010/main" val="34139236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70338" y="0"/>
            <a:ext cx="12121662" cy="6787662"/>
          </a:xfrm>
        </p:spPr>
        <p:txBody>
          <a:bodyPr>
            <a:noAutofit/>
          </a:bodyPr>
          <a:lstStyle/>
          <a:p>
            <a:pPr marL="0" indent="0" algn="l" rtl="0">
              <a:lnSpc>
                <a:spcPct val="200000"/>
              </a:lnSpc>
              <a:buNone/>
            </a:pPr>
            <a:r>
              <a:rPr lang="en-US" sz="4000" dirty="0" smtClean="0"/>
              <a:t>D- Fluid splashing sounds may be audible on ballottement</a:t>
            </a:r>
          </a:p>
          <a:p>
            <a:pPr marL="0" indent="0" algn="l" rtl="0">
              <a:lnSpc>
                <a:spcPct val="200000"/>
              </a:lnSpc>
              <a:buNone/>
            </a:pPr>
            <a:r>
              <a:rPr lang="en-US" sz="4000" dirty="0" smtClean="0"/>
              <a:t>E- The feces are scant and pasty and contain undigested particles</a:t>
            </a:r>
          </a:p>
          <a:p>
            <a:pPr marL="0" indent="0" algn="l" rtl="0">
              <a:lnSpc>
                <a:spcPct val="200000"/>
              </a:lnSpc>
              <a:buNone/>
            </a:pPr>
            <a:r>
              <a:rPr lang="en-US" sz="4000" dirty="0" smtClean="0"/>
              <a:t>F- The temperature is usually normal and bradycardia (44-60 beats/min) may be present.</a:t>
            </a:r>
          </a:p>
          <a:p>
            <a:pPr marL="0" indent="0" algn="l" rtl="0">
              <a:lnSpc>
                <a:spcPct val="200000"/>
              </a:lnSpc>
              <a:buNone/>
            </a:pPr>
            <a:r>
              <a:rPr lang="en-US" sz="3200" dirty="0" smtClean="0"/>
              <a:t> </a:t>
            </a:r>
          </a:p>
          <a:p>
            <a:pPr marL="0" indent="0" algn="l" rtl="0">
              <a:lnSpc>
                <a:spcPct val="200000"/>
              </a:lnSpc>
              <a:buNone/>
            </a:pPr>
            <a:endParaRPr lang="en-US" sz="3200" dirty="0" smtClean="0"/>
          </a:p>
          <a:p>
            <a:pPr>
              <a:lnSpc>
                <a:spcPct val="200000"/>
              </a:lnSpc>
            </a:pPr>
            <a:endParaRPr lang="en-US" sz="3200" dirty="0"/>
          </a:p>
        </p:txBody>
      </p:sp>
    </p:spTree>
    <p:extLst>
      <p:ext uri="{BB962C8B-B14F-4D97-AF65-F5344CB8AC3E}">
        <p14:creationId xmlns:p14="http://schemas.microsoft.com/office/powerpoint/2010/main" val="6205508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96715" y="0"/>
            <a:ext cx="12095285" cy="6787662"/>
          </a:xfrm>
        </p:spPr>
        <p:txBody>
          <a:bodyPr>
            <a:normAutofit/>
          </a:bodyPr>
          <a:lstStyle/>
          <a:p>
            <a:pPr algn="l" rtl="0">
              <a:lnSpc>
                <a:spcPct val="200000"/>
              </a:lnSpc>
            </a:pPr>
            <a:r>
              <a:rPr lang="en-US" sz="4000" dirty="0"/>
              <a:t>A systolic murmur that waxes and wanes with respiration, being loudest at the peak of inspiration, may be present because of the ruminal distension and </a:t>
            </a:r>
            <a:r>
              <a:rPr lang="en-US" sz="4000" dirty="0" err="1"/>
              <a:t>tympany</a:t>
            </a:r>
            <a:r>
              <a:rPr lang="en-US" sz="4000" dirty="0"/>
              <a:t> causing compression of the heart and distortion of the valves.</a:t>
            </a:r>
          </a:p>
        </p:txBody>
      </p:sp>
    </p:spTree>
    <p:extLst>
      <p:ext uri="{BB962C8B-B14F-4D97-AF65-F5344CB8AC3E}">
        <p14:creationId xmlns:p14="http://schemas.microsoft.com/office/powerpoint/2010/main" val="21986781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4300" y="70338"/>
            <a:ext cx="11992708" cy="6717324"/>
          </a:xfrm>
        </p:spPr>
        <p:txBody>
          <a:bodyPr>
            <a:noAutofit/>
          </a:bodyPr>
          <a:lstStyle/>
          <a:p>
            <a:pPr marL="0" indent="0" algn="l" rtl="0">
              <a:lnSpc>
                <a:spcPct val="200000"/>
              </a:lnSpc>
              <a:buNone/>
            </a:pPr>
            <a:r>
              <a:rPr lang="en-US" sz="3600" dirty="0" smtClean="0"/>
              <a:t>G- Ruminal distension is obvious on rectal examination however L- </a:t>
            </a:r>
            <a:r>
              <a:rPr lang="en-US" sz="3600" dirty="0" err="1" smtClean="0"/>
              <a:t>shaped,is</a:t>
            </a:r>
            <a:r>
              <a:rPr lang="en-US" sz="3600" dirty="0" smtClean="0"/>
              <a:t> shown</a:t>
            </a:r>
          </a:p>
          <a:p>
            <a:pPr marL="0" indent="0" algn="l" rtl="0">
              <a:lnSpc>
                <a:spcPct val="200000"/>
              </a:lnSpc>
              <a:buNone/>
            </a:pPr>
            <a:r>
              <a:rPr lang="en-US" sz="3600" dirty="0" smtClean="0"/>
              <a:t>H- Note: An important aspect of the clinical history of ' </a:t>
            </a:r>
            <a:r>
              <a:rPr lang="en-US" sz="3600" dirty="0" err="1" smtClean="0"/>
              <a:t>vagus</a:t>
            </a:r>
            <a:r>
              <a:rPr lang="en-US" sz="3600" dirty="0" smtClean="0"/>
              <a:t> indigestion'</a:t>
            </a:r>
          </a:p>
          <a:p>
            <a:pPr marL="0" indent="0" algn="l" rtl="0">
              <a:lnSpc>
                <a:spcPct val="200000"/>
              </a:lnSpc>
              <a:buNone/>
            </a:pPr>
            <a:r>
              <a:rPr lang="en-US" sz="3600" dirty="0" smtClean="0"/>
              <a:t>cases are that standard treatments for ruminal </a:t>
            </a:r>
            <a:r>
              <a:rPr lang="en-US" sz="3600" dirty="0" err="1" smtClean="0"/>
              <a:t>tympany</a:t>
            </a:r>
            <a:r>
              <a:rPr lang="en-US" sz="3600" dirty="0" smtClean="0"/>
              <a:t> and impaction usually have no effect on the course of the disease</a:t>
            </a:r>
            <a:endParaRPr lang="en-US" sz="3600" dirty="0"/>
          </a:p>
        </p:txBody>
      </p:sp>
    </p:spTree>
    <p:extLst>
      <p:ext uri="{BB962C8B-B14F-4D97-AF65-F5344CB8AC3E}">
        <p14:creationId xmlns:p14="http://schemas.microsoft.com/office/powerpoint/2010/main" val="5947574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96715" y="0"/>
            <a:ext cx="12010293" cy="6770077"/>
          </a:xfrm>
        </p:spPr>
        <p:txBody>
          <a:bodyPr>
            <a:noAutofit/>
          </a:bodyPr>
          <a:lstStyle/>
          <a:p>
            <a:pPr marL="0" indent="0" algn="l" rtl="0">
              <a:lnSpc>
                <a:spcPct val="200000"/>
              </a:lnSpc>
              <a:buNone/>
            </a:pPr>
            <a:r>
              <a:rPr lang="en-US" sz="3200" dirty="0"/>
              <a:t>2- Ruminal distension with atony…characterized by:</a:t>
            </a:r>
          </a:p>
          <a:p>
            <a:pPr marL="0" indent="0" algn="l" rtl="0">
              <a:lnSpc>
                <a:spcPct val="200000"/>
              </a:lnSpc>
              <a:buNone/>
            </a:pPr>
            <a:r>
              <a:rPr lang="en-US" sz="3200" dirty="0" smtClean="0"/>
              <a:t>a- This type occurs most commonly in late pregnancy and may persist after calving. </a:t>
            </a:r>
          </a:p>
          <a:p>
            <a:pPr marL="0" indent="0" algn="l" rtl="0">
              <a:lnSpc>
                <a:spcPct val="200000"/>
              </a:lnSpc>
              <a:buNone/>
            </a:pPr>
            <a:r>
              <a:rPr lang="en-US" sz="3200" dirty="0" smtClean="0"/>
              <a:t>The cow is clinically normal in all respects except that she is anorexic, passes only scant amounts of soft pasty feces, has a distended abdomen and will not respond to treatment with purgatives, lubricants </a:t>
            </a:r>
          </a:p>
        </p:txBody>
      </p:sp>
    </p:spTree>
    <p:extLst>
      <p:ext uri="{BB962C8B-B14F-4D97-AF65-F5344CB8AC3E}">
        <p14:creationId xmlns:p14="http://schemas.microsoft.com/office/powerpoint/2010/main" val="1944276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70338" y="0"/>
            <a:ext cx="12045462" cy="6858000"/>
          </a:xfrm>
        </p:spPr>
        <p:txBody>
          <a:bodyPr>
            <a:normAutofit/>
          </a:bodyPr>
          <a:lstStyle/>
          <a:p>
            <a:pPr marL="0" indent="0" algn="l" rtl="0">
              <a:lnSpc>
                <a:spcPct val="200000"/>
              </a:lnSpc>
              <a:buNone/>
            </a:pPr>
            <a:r>
              <a:rPr lang="en-US" sz="4000" dirty="0" smtClean="0"/>
              <a:t>b- Ruminal movements are seriously reduced or absent and there may be persistent mild bloat.</a:t>
            </a:r>
          </a:p>
          <a:p>
            <a:pPr marL="0" indent="0" algn="l" rtl="0">
              <a:lnSpc>
                <a:spcPct val="200000"/>
              </a:lnSpc>
              <a:buNone/>
            </a:pPr>
            <a:r>
              <a:rPr lang="en-US" sz="4000" dirty="0" smtClean="0"/>
              <a:t>C- </a:t>
            </a:r>
            <a:r>
              <a:rPr lang="en-US" sz="4000" dirty="0" smtClean="0"/>
              <a:t>The temperature and heart rate are usually normal.</a:t>
            </a:r>
          </a:p>
          <a:p>
            <a:pPr>
              <a:lnSpc>
                <a:spcPct val="200000"/>
              </a:lnSpc>
            </a:pPr>
            <a:endParaRPr lang="en-US" sz="3200" dirty="0"/>
          </a:p>
        </p:txBody>
      </p:sp>
    </p:spTree>
    <p:extLst>
      <p:ext uri="{BB962C8B-B14F-4D97-AF65-F5344CB8AC3E}">
        <p14:creationId xmlns:p14="http://schemas.microsoft.com/office/powerpoint/2010/main" val="19143841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23093" y="202222"/>
            <a:ext cx="11913576" cy="6550269"/>
          </a:xfrm>
        </p:spPr>
        <p:txBody>
          <a:bodyPr>
            <a:normAutofit fontScale="92500"/>
          </a:bodyPr>
          <a:lstStyle/>
          <a:p>
            <a:pPr marL="0" indent="0" algn="l" rtl="0">
              <a:lnSpc>
                <a:spcPct val="200000"/>
              </a:lnSpc>
              <a:buNone/>
            </a:pPr>
            <a:r>
              <a:rPr lang="en-US" sz="3600" dirty="0"/>
              <a:t>d- On rectal examination the primary abnormality is gross distension of the rumen, which may almost block the pelvic</a:t>
            </a:r>
          </a:p>
          <a:p>
            <a:pPr marL="0" indent="0" algn="l" rtl="0">
              <a:lnSpc>
                <a:spcPct val="200000"/>
              </a:lnSpc>
              <a:buNone/>
            </a:pPr>
            <a:r>
              <a:rPr lang="en-US" sz="3600" dirty="0"/>
              <a:t>e- The animal loses weight rapidly, becoming weak and recumbent. </a:t>
            </a:r>
            <a:endParaRPr lang="en-US" sz="3600" dirty="0" smtClean="0"/>
          </a:p>
          <a:p>
            <a:pPr marL="0" indent="0" algn="l" rtl="0">
              <a:lnSpc>
                <a:spcPct val="200000"/>
              </a:lnSpc>
              <a:buNone/>
            </a:pPr>
            <a:r>
              <a:rPr lang="en-US" sz="3600" dirty="0" smtClean="0"/>
              <a:t>At </a:t>
            </a:r>
            <a:r>
              <a:rPr lang="en-US" sz="3600" dirty="0"/>
              <a:t>this stage the heart rate increases markedly</a:t>
            </a:r>
            <a:r>
              <a:rPr lang="en-US" sz="3600" dirty="0" smtClean="0"/>
              <a:t>.</a:t>
            </a:r>
          </a:p>
          <a:p>
            <a:pPr marL="0" indent="0" algn="l" rtl="0">
              <a:lnSpc>
                <a:spcPct val="200000"/>
              </a:lnSpc>
              <a:buNone/>
            </a:pPr>
            <a:r>
              <a:rPr lang="en-US" sz="3600" dirty="0" smtClean="0"/>
              <a:t> </a:t>
            </a:r>
            <a:r>
              <a:rPr lang="en-US" sz="3600" dirty="0"/>
              <a:t>The animal dies slowly of inanition .</a:t>
            </a:r>
          </a:p>
          <a:p>
            <a:endParaRPr lang="en-US" sz="3200" dirty="0"/>
          </a:p>
        </p:txBody>
      </p:sp>
    </p:spTree>
    <p:extLst>
      <p:ext uri="{BB962C8B-B14F-4D97-AF65-F5344CB8AC3E}">
        <p14:creationId xmlns:p14="http://schemas.microsoft.com/office/powerpoint/2010/main" val="3430215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1547" y="70338"/>
            <a:ext cx="12036668" cy="6787662"/>
          </a:xfrm>
        </p:spPr>
        <p:txBody>
          <a:bodyPr>
            <a:noAutofit/>
          </a:bodyPr>
          <a:lstStyle/>
          <a:p>
            <a:pPr marL="0" indent="0" algn="l" rtl="0">
              <a:lnSpc>
                <a:spcPct val="200000"/>
              </a:lnSpc>
              <a:buNone/>
            </a:pPr>
            <a:r>
              <a:rPr lang="en-US" sz="3600" dirty="0"/>
              <a:t>3- Pyloric obstruction and </a:t>
            </a:r>
            <a:r>
              <a:rPr lang="en-US" sz="3600" dirty="0" err="1"/>
              <a:t>abomasal</a:t>
            </a:r>
            <a:r>
              <a:rPr lang="en-US" sz="3600" dirty="0"/>
              <a:t> impaction…characterized </a:t>
            </a:r>
            <a:r>
              <a:rPr lang="en-US" sz="3600" dirty="0" smtClean="0"/>
              <a:t>by:</a:t>
            </a:r>
            <a:endParaRPr lang="en-US" sz="3600" dirty="0"/>
          </a:p>
          <a:p>
            <a:pPr marL="0" indent="0" algn="l" rtl="0">
              <a:lnSpc>
                <a:spcPct val="200000"/>
              </a:lnSpc>
              <a:buNone/>
            </a:pPr>
            <a:r>
              <a:rPr lang="en-US" sz="3600" dirty="0"/>
              <a:t>a- It manifested by anorexia and a reduced volume of pasty feces</a:t>
            </a:r>
          </a:p>
          <a:p>
            <a:pPr marL="0" indent="0" algn="l" rtl="0">
              <a:lnSpc>
                <a:spcPct val="200000"/>
              </a:lnSpc>
              <a:buNone/>
            </a:pPr>
            <a:r>
              <a:rPr lang="en-US" sz="3600" dirty="0"/>
              <a:t>b- There may be no abdominal distension and no systemic </a:t>
            </a:r>
            <a:r>
              <a:rPr lang="en-US" sz="3600" dirty="0" smtClean="0"/>
              <a:t>reaction</a:t>
            </a:r>
            <a:endParaRPr lang="en-US" sz="3600" dirty="0"/>
          </a:p>
        </p:txBody>
      </p:sp>
    </p:spTree>
    <p:extLst>
      <p:ext uri="{BB962C8B-B14F-4D97-AF65-F5344CB8AC3E}">
        <p14:creationId xmlns:p14="http://schemas.microsoft.com/office/powerpoint/2010/main" val="23557088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8263" y="167054"/>
            <a:ext cx="11869614" cy="6690946"/>
          </a:xfrm>
        </p:spPr>
        <p:txBody>
          <a:bodyPr>
            <a:normAutofit/>
          </a:bodyPr>
          <a:lstStyle/>
          <a:p>
            <a:pPr marL="0" indent="0" algn="l" rtl="0">
              <a:lnSpc>
                <a:spcPct val="200000"/>
              </a:lnSpc>
              <a:buNone/>
            </a:pPr>
            <a:r>
              <a:rPr lang="en-US" sz="4000" dirty="0"/>
              <a:t>c- On rectal examination the impacted abomasum may be palpable as a doughy viscus that pits on pressure in the right lower area .</a:t>
            </a:r>
          </a:p>
          <a:p>
            <a:pPr marL="0" indent="0" algn="l" rtl="0">
              <a:lnSpc>
                <a:spcPct val="200000"/>
              </a:lnSpc>
              <a:buNone/>
            </a:pPr>
            <a:r>
              <a:rPr lang="en-US" sz="4000" dirty="0"/>
              <a:t>e- Rumen movements are usually completely absent.</a:t>
            </a:r>
          </a:p>
          <a:p>
            <a:endParaRPr lang="en-US" sz="3600" dirty="0"/>
          </a:p>
        </p:txBody>
      </p:sp>
    </p:spTree>
    <p:extLst>
      <p:ext uri="{BB962C8B-B14F-4D97-AF65-F5344CB8AC3E}">
        <p14:creationId xmlns:p14="http://schemas.microsoft.com/office/powerpoint/2010/main" val="28304364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7923" y="70338"/>
            <a:ext cx="12036669" cy="6787662"/>
          </a:xfrm>
        </p:spPr>
        <p:txBody>
          <a:bodyPr>
            <a:noAutofit/>
          </a:bodyPr>
          <a:lstStyle/>
          <a:p>
            <a:pPr algn="l" rtl="0">
              <a:lnSpc>
                <a:spcPct val="200000"/>
              </a:lnSpc>
            </a:pPr>
            <a:r>
              <a:rPr lang="en-US" sz="3600" b="1" dirty="0">
                <a:solidFill>
                  <a:srgbClr val="FF0000"/>
                </a:solidFill>
              </a:rPr>
              <a:t>Clinical pathology</a:t>
            </a:r>
            <a:r>
              <a:rPr lang="en-US" sz="3600" b="1" dirty="0" smtClean="0">
                <a:solidFill>
                  <a:srgbClr val="FF0000"/>
                </a:solidFill>
              </a:rPr>
              <a:t>:</a:t>
            </a:r>
            <a:endParaRPr lang="en-US" sz="3600" dirty="0">
              <a:solidFill>
                <a:srgbClr val="FF0000"/>
              </a:solidFill>
            </a:endParaRPr>
          </a:p>
          <a:p>
            <a:pPr marL="0" indent="0" algn="l" rtl="0">
              <a:lnSpc>
                <a:spcPct val="200000"/>
              </a:lnSpc>
              <a:buNone/>
            </a:pPr>
            <a:r>
              <a:rPr lang="en-US" sz="3600" dirty="0"/>
              <a:t>1-Hemogram In most cases there are no abnormalities on hematological examination although a </a:t>
            </a:r>
            <a:r>
              <a:rPr lang="en-US" sz="3600" b="1" dirty="0"/>
              <a:t>moderate neutrophilia,</a:t>
            </a:r>
            <a:r>
              <a:rPr lang="en-US" sz="3600" dirty="0"/>
              <a:t> a shift to the left and </a:t>
            </a:r>
            <a:r>
              <a:rPr lang="en-US" sz="3600" dirty="0" smtClean="0"/>
              <a:t>a relative </a:t>
            </a:r>
            <a:r>
              <a:rPr lang="en-US" sz="3600" dirty="0" err="1"/>
              <a:t>monocytosis</a:t>
            </a:r>
            <a:r>
              <a:rPr lang="en-US" sz="3600" dirty="0"/>
              <a:t> may suggest the presence of chronic traumatic </a:t>
            </a:r>
            <a:r>
              <a:rPr lang="en-US" sz="3600" dirty="0" err="1"/>
              <a:t>reticuloperitonitis</a:t>
            </a:r>
            <a:r>
              <a:rPr lang="en-US" sz="3600" dirty="0" smtClean="0"/>
              <a:t>.</a:t>
            </a:r>
          </a:p>
        </p:txBody>
      </p:sp>
    </p:spTree>
    <p:extLst>
      <p:ext uri="{BB962C8B-B14F-4D97-AF65-F5344CB8AC3E}">
        <p14:creationId xmlns:p14="http://schemas.microsoft.com/office/powerpoint/2010/main" val="12690036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0677" y="167054"/>
            <a:ext cx="11614637" cy="6009909"/>
          </a:xfrm>
        </p:spPr>
        <p:txBody>
          <a:bodyPr>
            <a:normAutofit/>
          </a:bodyPr>
          <a:lstStyle/>
          <a:p>
            <a:pPr marL="0" indent="0" algn="l" rtl="0">
              <a:lnSpc>
                <a:spcPct val="200000"/>
              </a:lnSpc>
              <a:buNone/>
            </a:pPr>
            <a:endParaRPr lang="en-US" sz="3200" dirty="0" smtClean="0"/>
          </a:p>
          <a:p>
            <a:pPr marL="0" indent="0" algn="l" rtl="0">
              <a:lnSpc>
                <a:spcPct val="200000"/>
              </a:lnSpc>
              <a:buNone/>
            </a:pPr>
            <a:r>
              <a:rPr lang="en-US" sz="4000" dirty="0" smtClean="0"/>
              <a:t>This </a:t>
            </a:r>
            <a:r>
              <a:rPr lang="en-US" sz="4000" dirty="0"/>
              <a:t>clinical case affected large ruminants (mostly cattle and buffaloes ) and occur due to vagal nerve injury.</a:t>
            </a:r>
          </a:p>
          <a:p>
            <a:pPr algn="l" rtl="0">
              <a:lnSpc>
                <a:spcPct val="200000"/>
              </a:lnSpc>
            </a:pPr>
            <a:endParaRPr lang="en-US" sz="3200" dirty="0"/>
          </a:p>
        </p:txBody>
      </p:sp>
    </p:spTree>
    <p:extLst>
      <p:ext uri="{BB962C8B-B14F-4D97-AF65-F5344CB8AC3E}">
        <p14:creationId xmlns:p14="http://schemas.microsoft.com/office/powerpoint/2010/main" val="38797653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9469" y="0"/>
            <a:ext cx="11957539" cy="6752492"/>
          </a:xfrm>
        </p:spPr>
        <p:txBody>
          <a:bodyPr/>
          <a:lstStyle/>
          <a:p>
            <a:pPr marL="0" indent="0" algn="l" rtl="0">
              <a:lnSpc>
                <a:spcPct val="200000"/>
              </a:lnSpc>
              <a:buNone/>
            </a:pPr>
            <a:r>
              <a:rPr lang="en-US" dirty="0" smtClean="0"/>
              <a:t> </a:t>
            </a:r>
            <a:r>
              <a:rPr lang="en-US" sz="4000" dirty="0" err="1" smtClean="0"/>
              <a:t>Hemoconcentration</a:t>
            </a:r>
            <a:r>
              <a:rPr lang="en-US" sz="4000" dirty="0" smtClean="0"/>
              <a:t> is common, associated with the clinical dehydration. </a:t>
            </a:r>
          </a:p>
          <a:p>
            <a:pPr marL="0" indent="0" algn="l" rtl="0">
              <a:lnSpc>
                <a:spcPct val="200000"/>
              </a:lnSpc>
              <a:buNone/>
            </a:pPr>
            <a:r>
              <a:rPr lang="en-US" sz="4000" dirty="0" smtClean="0"/>
              <a:t>Total plasma protein concentrations may be increased, similar to traumatic </a:t>
            </a:r>
            <a:r>
              <a:rPr lang="en-US" sz="4000" dirty="0" err="1" smtClean="0"/>
              <a:t>reticuloperitonitis</a:t>
            </a:r>
            <a:r>
              <a:rPr lang="en-US" sz="4000" dirty="0" smtClean="0"/>
              <a:t>.</a:t>
            </a:r>
          </a:p>
          <a:p>
            <a:endParaRPr lang="en-US" dirty="0"/>
          </a:p>
        </p:txBody>
      </p:sp>
    </p:spTree>
    <p:extLst>
      <p:ext uri="{BB962C8B-B14F-4D97-AF65-F5344CB8AC3E}">
        <p14:creationId xmlns:p14="http://schemas.microsoft.com/office/powerpoint/2010/main" val="12961015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70338" y="0"/>
            <a:ext cx="12121662" cy="6858000"/>
          </a:xfrm>
        </p:spPr>
        <p:txBody>
          <a:bodyPr>
            <a:normAutofit/>
          </a:bodyPr>
          <a:lstStyle/>
          <a:p>
            <a:pPr marL="0" indent="0" algn="l" rtl="0">
              <a:lnSpc>
                <a:spcPct val="200000"/>
              </a:lnSpc>
              <a:buNone/>
            </a:pPr>
            <a:r>
              <a:rPr lang="en-US" sz="3600" dirty="0"/>
              <a:t>2-Peritoneal fluid: This may be indicative of a chronic </a:t>
            </a:r>
            <a:r>
              <a:rPr lang="en-US" sz="3600" dirty="0" err="1"/>
              <a:t>reticuloperitonitis</a:t>
            </a:r>
            <a:r>
              <a:rPr lang="en-US" sz="3600" dirty="0"/>
              <a:t>.</a:t>
            </a:r>
          </a:p>
          <a:p>
            <a:pPr marL="0" indent="0" algn="l" rtl="0">
              <a:lnSpc>
                <a:spcPct val="200000"/>
              </a:lnSpc>
              <a:buNone/>
            </a:pPr>
            <a:r>
              <a:rPr lang="en-US" sz="3600" dirty="0"/>
              <a:t>3-Serum biochemistry: In </a:t>
            </a:r>
            <a:r>
              <a:rPr lang="en-US" sz="3600" dirty="0" err="1"/>
              <a:t>abomasal</a:t>
            </a:r>
            <a:r>
              <a:rPr lang="en-US" sz="3600" dirty="0"/>
              <a:t> impaction there is metabolic </a:t>
            </a:r>
            <a:r>
              <a:rPr lang="en-US" sz="3600" dirty="0" err="1"/>
              <a:t>hypochloremic</a:t>
            </a:r>
            <a:r>
              <a:rPr lang="en-US" sz="3600" dirty="0"/>
              <a:t>, hypokalemic alkalosis</a:t>
            </a:r>
          </a:p>
          <a:p>
            <a:pPr marL="0" indent="0" algn="l" rtl="0">
              <a:buNone/>
            </a:pPr>
            <a:endParaRPr lang="en-US" sz="3200" b="1" dirty="0" smtClean="0"/>
          </a:p>
          <a:p>
            <a:pPr algn="l" rtl="0"/>
            <a:endParaRPr lang="en-US" sz="3200" dirty="0"/>
          </a:p>
        </p:txBody>
      </p:sp>
    </p:spTree>
    <p:extLst>
      <p:ext uri="{BB962C8B-B14F-4D97-AF65-F5344CB8AC3E}">
        <p14:creationId xmlns:p14="http://schemas.microsoft.com/office/powerpoint/2010/main" val="20951591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0677" y="158262"/>
            <a:ext cx="11895992" cy="6488723"/>
          </a:xfrm>
        </p:spPr>
        <p:txBody>
          <a:bodyPr>
            <a:normAutofit fontScale="92500" lnSpcReduction="10000"/>
          </a:bodyPr>
          <a:lstStyle/>
          <a:p>
            <a:pPr marL="0" indent="0" algn="l" rtl="0">
              <a:lnSpc>
                <a:spcPct val="200000"/>
              </a:lnSpc>
              <a:buNone/>
            </a:pPr>
            <a:endParaRPr lang="en-US" sz="3600" dirty="0"/>
          </a:p>
          <a:p>
            <a:pPr algn="l" rtl="0">
              <a:lnSpc>
                <a:spcPct val="200000"/>
              </a:lnSpc>
            </a:pPr>
            <a:r>
              <a:rPr lang="en-US" sz="3600" b="1" dirty="0">
                <a:solidFill>
                  <a:srgbClr val="00B050"/>
                </a:solidFill>
              </a:rPr>
              <a:t>Treatment:</a:t>
            </a:r>
            <a:endParaRPr lang="en-US" sz="3600" dirty="0">
              <a:solidFill>
                <a:srgbClr val="00B050"/>
              </a:solidFill>
            </a:endParaRPr>
          </a:p>
          <a:p>
            <a:pPr marL="0" indent="0" algn="l" rtl="0">
              <a:lnSpc>
                <a:spcPct val="200000"/>
              </a:lnSpc>
              <a:buNone/>
            </a:pPr>
            <a:r>
              <a:rPr lang="en-US" sz="3600" dirty="0"/>
              <a:t>1-Rumen lavage:  by using large bore stomach tube for empting the rumen</a:t>
            </a:r>
          </a:p>
          <a:p>
            <a:pPr marL="0" indent="0" algn="l" rtl="0">
              <a:lnSpc>
                <a:spcPct val="200000"/>
              </a:lnSpc>
              <a:buNone/>
            </a:pPr>
            <a:r>
              <a:rPr lang="en-US" sz="3600" dirty="0"/>
              <a:t>2- Fluid and electrolyte therapy and laxatives</a:t>
            </a:r>
          </a:p>
          <a:p>
            <a:pPr marL="0" indent="0" algn="l" rtl="0">
              <a:lnSpc>
                <a:spcPct val="200000"/>
              </a:lnSpc>
              <a:buNone/>
            </a:pPr>
            <a:r>
              <a:rPr lang="en-US" sz="3600" dirty="0"/>
              <a:t>3-Rumenotomy.</a:t>
            </a:r>
          </a:p>
          <a:p>
            <a:pPr>
              <a:lnSpc>
                <a:spcPct val="200000"/>
              </a:lnSpc>
            </a:pPr>
            <a:endParaRPr lang="en-US" sz="3600" dirty="0"/>
          </a:p>
        </p:txBody>
      </p:sp>
    </p:spTree>
    <p:extLst>
      <p:ext uri="{BB962C8B-B14F-4D97-AF65-F5344CB8AC3E}">
        <p14:creationId xmlns:p14="http://schemas.microsoft.com/office/powerpoint/2010/main" val="25814954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79131" y="0"/>
            <a:ext cx="12112869" cy="6858000"/>
          </a:xfrm>
        </p:spPr>
        <p:txBody>
          <a:bodyPr>
            <a:normAutofit fontScale="92500"/>
          </a:bodyPr>
          <a:lstStyle/>
          <a:p>
            <a:pPr algn="l" rtl="0">
              <a:lnSpc>
                <a:spcPct val="200000"/>
              </a:lnSpc>
            </a:pPr>
            <a:r>
              <a:rPr lang="en-US" sz="3200" b="1" dirty="0">
                <a:solidFill>
                  <a:srgbClr val="FF0000"/>
                </a:solidFill>
              </a:rPr>
              <a:t>Etiology</a:t>
            </a:r>
            <a:endParaRPr lang="en-US" sz="3200" dirty="0">
              <a:solidFill>
                <a:srgbClr val="FF0000"/>
              </a:solidFill>
            </a:endParaRPr>
          </a:p>
          <a:p>
            <a:pPr marL="0" indent="0" algn="l" rtl="0">
              <a:lnSpc>
                <a:spcPct val="200000"/>
              </a:lnSpc>
              <a:buNone/>
            </a:pPr>
            <a:r>
              <a:rPr lang="en-US" sz="3200" dirty="0"/>
              <a:t>1- Complications of traumatic </a:t>
            </a:r>
            <a:r>
              <a:rPr lang="en-US" sz="3200" dirty="0" err="1"/>
              <a:t>reticuloperitonitis</a:t>
            </a:r>
            <a:r>
              <a:rPr lang="en-US" sz="3200" dirty="0"/>
              <a:t>… It was thought that </a:t>
            </a:r>
            <a:r>
              <a:rPr lang="en-US" sz="3200" dirty="0" err="1"/>
              <a:t>vagus</a:t>
            </a:r>
            <a:r>
              <a:rPr lang="en-US" sz="3200" dirty="0"/>
              <a:t> indigestion was caused by vagal nerve dysfunction due to vagal nerve injury associated with complications of traumatic </a:t>
            </a:r>
            <a:r>
              <a:rPr lang="en-US" sz="3200" dirty="0" err="1"/>
              <a:t>reticuloperitonitis</a:t>
            </a:r>
            <a:r>
              <a:rPr lang="en-US" sz="3200" dirty="0"/>
              <a:t>.  </a:t>
            </a:r>
            <a:endParaRPr lang="en-US" sz="3200" dirty="0" smtClean="0"/>
          </a:p>
          <a:p>
            <a:pPr marL="0" indent="0" algn="l" rtl="0">
              <a:lnSpc>
                <a:spcPct val="200000"/>
              </a:lnSpc>
              <a:buNone/>
            </a:pPr>
            <a:r>
              <a:rPr lang="en-US" sz="3200" dirty="0" smtClean="0"/>
              <a:t>Therefore </a:t>
            </a:r>
            <a:r>
              <a:rPr lang="en-US" sz="3200" dirty="0"/>
              <a:t>It was hypothesized that the inflammatory and scar tissue lesions were affected vagal nerve fibers supplying the forestomach and abomasum.</a:t>
            </a:r>
          </a:p>
          <a:p>
            <a:pPr algn="l" rtl="0"/>
            <a:endParaRPr lang="en-US" dirty="0"/>
          </a:p>
        </p:txBody>
      </p:sp>
    </p:spTree>
    <p:extLst>
      <p:ext uri="{BB962C8B-B14F-4D97-AF65-F5344CB8AC3E}">
        <p14:creationId xmlns:p14="http://schemas.microsoft.com/office/powerpoint/2010/main" val="41367092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1546" y="0"/>
            <a:ext cx="12130454" cy="6778869"/>
          </a:xfrm>
        </p:spPr>
        <p:txBody>
          <a:bodyPr>
            <a:normAutofit/>
          </a:bodyPr>
          <a:lstStyle/>
          <a:p>
            <a:pPr marL="0" indent="0" algn="l" rtl="0">
              <a:lnSpc>
                <a:spcPct val="200000"/>
              </a:lnSpc>
              <a:buNone/>
            </a:pPr>
            <a:r>
              <a:rPr lang="en-US" sz="3200" dirty="0" smtClean="0"/>
              <a:t>2-Reticular adhesions: Mechanical impairment of reticular motility and esophageal groove dysfunction as a result from reticular adhesions.</a:t>
            </a:r>
          </a:p>
          <a:p>
            <a:pPr marL="0" indent="0" algn="l" rtl="0">
              <a:lnSpc>
                <a:spcPct val="200000"/>
              </a:lnSpc>
              <a:buNone/>
            </a:pPr>
            <a:r>
              <a:rPr lang="en-US" sz="3200" dirty="0" smtClean="0"/>
              <a:t>3-Perireticular abscesses near the </a:t>
            </a:r>
            <a:r>
              <a:rPr lang="en-US" sz="3200" dirty="0" err="1" smtClean="0"/>
              <a:t>reticulo-omasal</a:t>
            </a:r>
            <a:r>
              <a:rPr lang="en-US" sz="3200" dirty="0" smtClean="0"/>
              <a:t> orifice of cattle can cause the disease</a:t>
            </a:r>
          </a:p>
          <a:p>
            <a:pPr marL="0" indent="0" algn="l" rtl="0">
              <a:lnSpc>
                <a:spcPct val="200000"/>
              </a:lnSpc>
              <a:buNone/>
            </a:pPr>
            <a:r>
              <a:rPr lang="en-US" sz="3200" dirty="0" smtClean="0"/>
              <a:t>4-Several causes unrelated to traumatic </a:t>
            </a:r>
            <a:r>
              <a:rPr lang="en-US" sz="3200" dirty="0" err="1" smtClean="0"/>
              <a:t>reticuloperitonitis</a:t>
            </a:r>
            <a:r>
              <a:rPr lang="en-US" sz="3200" dirty="0" smtClean="0"/>
              <a:t> have been</a:t>
            </a:r>
          </a:p>
          <a:p>
            <a:pPr marL="0" indent="0" algn="l" rtl="0">
              <a:lnSpc>
                <a:spcPct val="200000"/>
              </a:lnSpc>
              <a:buNone/>
            </a:pPr>
            <a:r>
              <a:rPr lang="en-US" sz="3200" dirty="0" smtClean="0"/>
              <a:t>recorded. </a:t>
            </a:r>
            <a:r>
              <a:rPr lang="en-US" sz="3200" dirty="0" err="1" smtClean="0"/>
              <a:t>Actinobacillosis</a:t>
            </a:r>
            <a:r>
              <a:rPr lang="en-US" sz="3200" dirty="0" smtClean="0"/>
              <a:t> of the rumen and reticulum.</a:t>
            </a:r>
          </a:p>
          <a:p>
            <a:endParaRPr lang="en-US" dirty="0"/>
          </a:p>
        </p:txBody>
      </p:sp>
    </p:spTree>
    <p:extLst>
      <p:ext uri="{BB962C8B-B14F-4D97-AF65-F5344CB8AC3E}">
        <p14:creationId xmlns:p14="http://schemas.microsoft.com/office/powerpoint/2010/main" val="37153662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12192000" cy="6858000"/>
          </a:xfrm>
        </p:spPr>
        <p:txBody>
          <a:bodyPr/>
          <a:lstStyle/>
          <a:p>
            <a:pPr marL="0" indent="0" algn="l" rtl="0">
              <a:lnSpc>
                <a:spcPct val="200000"/>
              </a:lnSpc>
              <a:buNone/>
            </a:pPr>
            <a:r>
              <a:rPr lang="en-US" sz="3200" dirty="0" smtClean="0"/>
              <a:t>5-Peritonitis associated with </a:t>
            </a:r>
            <a:r>
              <a:rPr lang="en-US" sz="3200" dirty="0" err="1" smtClean="0"/>
              <a:t>Sarcosporidia</a:t>
            </a:r>
            <a:r>
              <a:rPr lang="en-US" sz="3200" dirty="0" smtClean="0"/>
              <a:t> and </a:t>
            </a:r>
            <a:r>
              <a:rPr lang="en-US" sz="3200" dirty="0" err="1" smtClean="0"/>
              <a:t>Cysticercus</a:t>
            </a:r>
            <a:r>
              <a:rPr lang="en-US" sz="3200" dirty="0" smtClean="0"/>
              <a:t> </a:t>
            </a:r>
            <a:r>
              <a:rPr lang="en-US" sz="3200" dirty="0" err="1" smtClean="0"/>
              <a:t>tenuicollis</a:t>
            </a:r>
            <a:r>
              <a:rPr lang="en-US" sz="3200" dirty="0" smtClean="0"/>
              <a:t> may be a cause. </a:t>
            </a:r>
          </a:p>
          <a:p>
            <a:pPr marL="0" indent="0" algn="l" rtl="0">
              <a:lnSpc>
                <a:spcPct val="200000"/>
              </a:lnSpc>
              <a:buNone/>
            </a:pPr>
            <a:r>
              <a:rPr lang="en-US" sz="3200" dirty="0" err="1" smtClean="0"/>
              <a:t>Fibropapillomas</a:t>
            </a:r>
            <a:r>
              <a:rPr lang="en-US" sz="3200" dirty="0" smtClean="0"/>
              <a:t> of the cardia can mechanically occlude the distal esophagus and cause interference with forestomach motility.</a:t>
            </a:r>
          </a:p>
          <a:p>
            <a:pPr marL="0" indent="0" algn="l" rtl="0">
              <a:lnSpc>
                <a:spcPct val="200000"/>
              </a:lnSpc>
              <a:buNone/>
            </a:pPr>
            <a:r>
              <a:rPr lang="en-US" sz="3200" dirty="0" smtClean="0"/>
              <a:t>6-Right side displacement of abomasum might cause thrombosis and affected the vagal nerve .</a:t>
            </a:r>
          </a:p>
          <a:p>
            <a:endParaRPr lang="en-US" dirty="0"/>
          </a:p>
        </p:txBody>
      </p:sp>
    </p:spTree>
    <p:extLst>
      <p:ext uri="{BB962C8B-B14F-4D97-AF65-F5344CB8AC3E}">
        <p14:creationId xmlns:p14="http://schemas.microsoft.com/office/powerpoint/2010/main" val="13909123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1546" y="70338"/>
            <a:ext cx="12130454" cy="6787662"/>
          </a:xfrm>
        </p:spPr>
        <p:txBody>
          <a:bodyPr>
            <a:normAutofit lnSpcReduction="10000"/>
          </a:bodyPr>
          <a:lstStyle/>
          <a:p>
            <a:pPr algn="l" rtl="0">
              <a:lnSpc>
                <a:spcPct val="200000"/>
              </a:lnSpc>
            </a:pPr>
            <a:r>
              <a:rPr lang="en-US" sz="3600" b="1" dirty="0">
                <a:solidFill>
                  <a:srgbClr val="FF0000"/>
                </a:solidFill>
              </a:rPr>
              <a:t>Epidemiology</a:t>
            </a:r>
            <a:endParaRPr lang="en-US" sz="3600" dirty="0">
              <a:solidFill>
                <a:srgbClr val="FF0000"/>
              </a:solidFill>
            </a:endParaRPr>
          </a:p>
          <a:p>
            <a:pPr marL="0" indent="0" algn="l" rtl="0">
              <a:lnSpc>
                <a:spcPct val="200000"/>
              </a:lnSpc>
              <a:buNone/>
            </a:pPr>
            <a:r>
              <a:rPr lang="en-US" sz="3600" dirty="0"/>
              <a:t>The syndrome occurs most commonly in dairy cows that have a history of traumatic </a:t>
            </a:r>
            <a:r>
              <a:rPr lang="en-US" sz="3600" dirty="0" err="1"/>
              <a:t>reticuloperitonitis</a:t>
            </a:r>
            <a:r>
              <a:rPr lang="en-US" sz="3600" dirty="0"/>
              <a:t>, which may have occurred several weeks or a few months previously. </a:t>
            </a:r>
            <a:endParaRPr lang="en-US" sz="3600" dirty="0" smtClean="0"/>
          </a:p>
          <a:p>
            <a:pPr marL="0" indent="0" algn="l" rtl="0">
              <a:lnSpc>
                <a:spcPct val="200000"/>
              </a:lnSpc>
              <a:buNone/>
            </a:pPr>
            <a:r>
              <a:rPr lang="en-US" sz="3600" dirty="0" smtClean="0"/>
              <a:t>The </a:t>
            </a:r>
            <a:r>
              <a:rPr lang="en-US" sz="3600" dirty="0"/>
              <a:t>disease is not restricted to dairy cows - it also occurs in beef cattle and in mature bulls.</a:t>
            </a:r>
          </a:p>
          <a:p>
            <a:pPr algn="l" rtl="0">
              <a:lnSpc>
                <a:spcPct val="200000"/>
              </a:lnSpc>
            </a:pPr>
            <a:endParaRPr lang="en-US" sz="3200" dirty="0"/>
          </a:p>
        </p:txBody>
      </p:sp>
    </p:spTree>
    <p:extLst>
      <p:ext uri="{BB962C8B-B14F-4D97-AF65-F5344CB8AC3E}">
        <p14:creationId xmlns:p14="http://schemas.microsoft.com/office/powerpoint/2010/main" val="3232284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96715" y="0"/>
            <a:ext cx="12027877" cy="6796454"/>
          </a:xfrm>
        </p:spPr>
        <p:txBody>
          <a:bodyPr>
            <a:normAutofit fontScale="92500"/>
          </a:bodyPr>
          <a:lstStyle/>
          <a:p>
            <a:pPr algn="l" rtl="0">
              <a:lnSpc>
                <a:spcPct val="220000"/>
              </a:lnSpc>
            </a:pPr>
            <a:r>
              <a:rPr lang="en-US" b="1" dirty="0">
                <a:solidFill>
                  <a:srgbClr val="FF0000"/>
                </a:solidFill>
              </a:rPr>
              <a:t>Pathogenesis</a:t>
            </a:r>
            <a:endParaRPr lang="en-US" dirty="0">
              <a:solidFill>
                <a:srgbClr val="FF0000"/>
              </a:solidFill>
            </a:endParaRPr>
          </a:p>
          <a:p>
            <a:pPr marL="0" indent="0" algn="l" rtl="0">
              <a:lnSpc>
                <a:spcPct val="220000"/>
              </a:lnSpc>
              <a:buNone/>
            </a:pPr>
            <a:r>
              <a:rPr lang="en-US" sz="3200" dirty="0"/>
              <a:t>There are two pathogenic forms occur</a:t>
            </a:r>
          </a:p>
          <a:p>
            <a:pPr marL="0" indent="0" algn="l" rtl="0">
              <a:lnSpc>
                <a:spcPct val="220000"/>
              </a:lnSpc>
              <a:buNone/>
            </a:pPr>
            <a:r>
              <a:rPr lang="en-US" sz="3200" dirty="0"/>
              <a:t>1- It have been shown that dorsal vagal nerve injury resulted in achalasia of the </a:t>
            </a:r>
            <a:r>
              <a:rPr lang="en-US" sz="3200" dirty="0" err="1"/>
              <a:t>reticulo-omasal</a:t>
            </a:r>
            <a:r>
              <a:rPr lang="en-US" sz="3200" dirty="0"/>
              <a:t> orifice (anterior functional stenosis) which inhibited the passage of </a:t>
            </a:r>
            <a:r>
              <a:rPr lang="en-US" sz="3200" dirty="0" err="1"/>
              <a:t>ingesta</a:t>
            </a:r>
            <a:r>
              <a:rPr lang="en-US" sz="3200" dirty="0"/>
              <a:t> from the reticulorumen into the </a:t>
            </a:r>
            <a:r>
              <a:rPr lang="en-US" sz="3200" dirty="0" err="1"/>
              <a:t>omasum</a:t>
            </a:r>
            <a:r>
              <a:rPr lang="en-US" sz="3200" dirty="0"/>
              <a:t> and </a:t>
            </a:r>
            <a:r>
              <a:rPr lang="en-US" sz="3200" dirty="0" err="1"/>
              <a:t>abomasum,resulting</a:t>
            </a:r>
            <a:r>
              <a:rPr lang="en-US" sz="3200" dirty="0"/>
              <a:t> in an enlarged rumen with abnormal rumen contents.</a:t>
            </a:r>
          </a:p>
          <a:p>
            <a:pPr algn="l" rtl="0">
              <a:lnSpc>
                <a:spcPct val="220000"/>
              </a:lnSpc>
            </a:pPr>
            <a:endParaRPr lang="en-US" dirty="0"/>
          </a:p>
        </p:txBody>
      </p:sp>
    </p:spTree>
    <p:extLst>
      <p:ext uri="{BB962C8B-B14F-4D97-AF65-F5344CB8AC3E}">
        <p14:creationId xmlns:p14="http://schemas.microsoft.com/office/powerpoint/2010/main" val="31315074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12192000" cy="6858000"/>
          </a:xfrm>
        </p:spPr>
        <p:txBody>
          <a:bodyPr>
            <a:normAutofit/>
          </a:bodyPr>
          <a:lstStyle/>
          <a:p>
            <a:pPr marL="0" indent="0" algn="l" rtl="0">
              <a:lnSpc>
                <a:spcPct val="200000"/>
              </a:lnSpc>
              <a:buNone/>
            </a:pPr>
            <a:r>
              <a:rPr lang="en-US" sz="3600" dirty="0" smtClean="0"/>
              <a:t>The characteristic clinical findings are distension of the rumen with pasty and/or frothy contents because of increased time and maceration in the reticulorumen, and alterations in reticulorumen motility, with some consequences such as dehydration, an increase in undigested particles in the feces, scant feces, acid-base imbalance and secondary starvation.</a:t>
            </a:r>
          </a:p>
          <a:p>
            <a:pPr algn="l">
              <a:lnSpc>
                <a:spcPct val="200000"/>
              </a:lnSpc>
            </a:pPr>
            <a:endParaRPr lang="en-US" sz="3200" dirty="0"/>
          </a:p>
        </p:txBody>
      </p:sp>
    </p:spTree>
    <p:extLst>
      <p:ext uri="{BB962C8B-B14F-4D97-AF65-F5344CB8AC3E}">
        <p14:creationId xmlns:p14="http://schemas.microsoft.com/office/powerpoint/2010/main" val="3098572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0677" y="61546"/>
            <a:ext cx="11957537" cy="6690946"/>
          </a:xfrm>
        </p:spPr>
        <p:txBody>
          <a:bodyPr>
            <a:normAutofit/>
          </a:bodyPr>
          <a:lstStyle/>
          <a:p>
            <a:pPr marL="0" indent="0" algn="l" rtl="0">
              <a:lnSpc>
                <a:spcPct val="220000"/>
              </a:lnSpc>
              <a:buNone/>
            </a:pPr>
            <a:r>
              <a:rPr lang="en-US" sz="3600" dirty="0" smtClean="0"/>
              <a:t>2- Moreover Similarly, injury of the pyloric branch of the ventral </a:t>
            </a:r>
            <a:r>
              <a:rPr lang="en-US" sz="3600" dirty="0" err="1" smtClean="0"/>
              <a:t>vagus</a:t>
            </a:r>
            <a:r>
              <a:rPr lang="en-US" sz="3600" dirty="0" smtClean="0"/>
              <a:t> nerve resulted in achalasia of the pylorus (posterior functional stenosis) and inhibited the flow of </a:t>
            </a:r>
            <a:r>
              <a:rPr lang="en-US" sz="3600" dirty="0" err="1" smtClean="0"/>
              <a:t>ingesta</a:t>
            </a:r>
            <a:r>
              <a:rPr lang="en-US" sz="3600" dirty="0" smtClean="0"/>
              <a:t> from the abomasum resulting in </a:t>
            </a:r>
            <a:r>
              <a:rPr lang="en-US" sz="3600" dirty="0" err="1" smtClean="0"/>
              <a:t>abomasal</a:t>
            </a:r>
            <a:r>
              <a:rPr lang="en-US" sz="3600" dirty="0" smtClean="0"/>
              <a:t> impaction.</a:t>
            </a:r>
          </a:p>
          <a:p>
            <a:pPr marL="0" indent="0" algn="l" rtl="0">
              <a:lnSpc>
                <a:spcPct val="220000"/>
              </a:lnSpc>
              <a:buNone/>
            </a:pPr>
            <a:r>
              <a:rPr lang="en-US" sz="3600" dirty="0" smtClean="0"/>
              <a:t>3- Metabolic </a:t>
            </a:r>
            <a:r>
              <a:rPr lang="en-US" sz="3600" dirty="0" err="1" smtClean="0"/>
              <a:t>hypochloremic</a:t>
            </a:r>
            <a:r>
              <a:rPr lang="en-US" sz="3600" dirty="0" smtClean="0"/>
              <a:t>, hypokalemic alkalosis</a:t>
            </a:r>
          </a:p>
          <a:p>
            <a:endParaRPr lang="en-US" sz="3200" dirty="0"/>
          </a:p>
        </p:txBody>
      </p:sp>
    </p:spTree>
    <p:extLst>
      <p:ext uri="{BB962C8B-B14F-4D97-AF65-F5344CB8AC3E}">
        <p14:creationId xmlns:p14="http://schemas.microsoft.com/office/powerpoint/2010/main" val="3912505668"/>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TotalTime>
  <Words>847</Words>
  <Application>Microsoft Office PowerPoint</Application>
  <PresentationFormat>شاشة عريضة</PresentationFormat>
  <Paragraphs>62</Paragraphs>
  <Slides>22</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22</vt:i4>
      </vt:variant>
    </vt:vector>
  </HeadingPairs>
  <TitlesOfParts>
    <vt:vector size="27" baseType="lpstr">
      <vt:lpstr>Arial</vt:lpstr>
      <vt:lpstr>Calibri</vt:lpstr>
      <vt:lpstr>Calibri Light</vt:lpstr>
      <vt:lpstr>Times New Roman</vt:lpstr>
      <vt:lpstr>نسق Office</vt:lpstr>
      <vt:lpstr>Vagus indigestion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Vagus indigestion</dc:title>
  <dc:creator>Maher</dc:creator>
  <cp:lastModifiedBy>Maher</cp:lastModifiedBy>
  <cp:revision>4</cp:revision>
  <dcterms:created xsi:type="dcterms:W3CDTF">2023-10-16T21:18:13Z</dcterms:created>
  <dcterms:modified xsi:type="dcterms:W3CDTF">2023-10-16T21:42:05Z</dcterms:modified>
</cp:coreProperties>
</file>